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6" r:id="rId3"/>
    <p:sldId id="257" r:id="rId4"/>
    <p:sldId id="258" r:id="rId5"/>
    <p:sldId id="268" r:id="rId6"/>
    <p:sldId id="265" r:id="rId7"/>
    <p:sldId id="267" r:id="rId8"/>
    <p:sldId id="264" r:id="rId9"/>
    <p:sldId id="274" r:id="rId10"/>
    <p:sldId id="275" r:id="rId11"/>
    <p:sldId id="277" r:id="rId12"/>
    <p:sldId id="259" r:id="rId13"/>
    <p:sldId id="260" r:id="rId14"/>
    <p:sldId id="270" r:id="rId15"/>
    <p:sldId id="271" r:id="rId16"/>
    <p:sldId id="272" r:id="rId17"/>
    <p:sldId id="273" r:id="rId18"/>
    <p:sldId id="261" r:id="rId19"/>
    <p:sldId id="262" r:id="rId20"/>
    <p:sldId id="263"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586"/>
  </p:normalViewPr>
  <p:slideViewPr>
    <p:cSldViewPr snapToGrid="0" snapToObjects="1">
      <p:cViewPr varScale="1">
        <p:scale>
          <a:sx n="102" d="100"/>
          <a:sy n="102"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6303B-B65D-8243-AA71-BA4379F81C1C}" type="datetimeFigureOut">
              <a:rPr lang="en-US" smtClean="0"/>
              <a:t>8/28/18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8983-01AF-5346-8A3E-E815462B8E25}" type="slidenum">
              <a:rPr lang="en-US" smtClean="0"/>
              <a:t>‹#›</a:t>
            </a:fld>
            <a:endParaRPr lang="en-US"/>
          </a:p>
        </p:txBody>
      </p:sp>
    </p:spTree>
    <p:extLst>
      <p:ext uri="{BB962C8B-B14F-4D97-AF65-F5344CB8AC3E}">
        <p14:creationId xmlns:p14="http://schemas.microsoft.com/office/powerpoint/2010/main" val="83354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might think this is our job or we’re not</a:t>
            </a:r>
            <a:r>
              <a:rPr lang="en-US" baseline="0" dirty="0"/>
              <a:t> supposed to talk about certain issues</a:t>
            </a:r>
            <a:r>
              <a:rPr lang="en-US" dirty="0"/>
              <a:t>.</a:t>
            </a:r>
            <a:r>
              <a:rPr lang="en-US" baseline="0" dirty="0"/>
              <a:t> But you can’t teach </a:t>
            </a:r>
            <a:r>
              <a:rPr lang="en-US" baseline="0" dirty="0" err="1"/>
              <a:t>langauge</a:t>
            </a:r>
            <a:r>
              <a:rPr lang="en-US" baseline="0" dirty="0"/>
              <a:t> in a </a:t>
            </a:r>
            <a:r>
              <a:rPr lang="en-US" baseline="0" dirty="0" err="1"/>
              <a:t>vacuum,you</a:t>
            </a:r>
            <a:r>
              <a:rPr lang="en-US" baseline="0" dirty="0"/>
              <a:t> have to choose some content. And we should be choosing content that is meaningful for our students and addresses our students as whole people. </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3</a:t>
            </a:fld>
            <a:endParaRPr lang="en-US"/>
          </a:p>
        </p:txBody>
      </p:sp>
    </p:spTree>
    <p:extLst>
      <p:ext uri="{BB962C8B-B14F-4D97-AF65-F5344CB8AC3E}">
        <p14:creationId xmlns:p14="http://schemas.microsoft.com/office/powerpoint/2010/main" val="87429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groups talk about a different</a:t>
            </a:r>
            <a:r>
              <a:rPr lang="en-US" baseline="0" dirty="0"/>
              <a:t> aspects of his life and share with other classes</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20</a:t>
            </a:fld>
            <a:endParaRPr lang="en-US"/>
          </a:p>
        </p:txBody>
      </p:sp>
    </p:spTree>
    <p:extLst>
      <p:ext uri="{BB962C8B-B14F-4D97-AF65-F5344CB8AC3E}">
        <p14:creationId xmlns:p14="http://schemas.microsoft.com/office/powerpoint/2010/main" val="91604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things we already </a:t>
            </a:r>
            <a:r>
              <a:rPr lang="en-US" baseline="0" dirty="0" err="1"/>
              <a:t>do,and</a:t>
            </a:r>
            <a:r>
              <a:rPr lang="en-US" baseline="0" dirty="0"/>
              <a:t> by doing this we’re empowering students to advocate for themselves and helping them to empathize with each other</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4</a:t>
            </a:fld>
            <a:endParaRPr lang="en-US"/>
          </a:p>
        </p:txBody>
      </p:sp>
    </p:spTree>
    <p:extLst>
      <p:ext uri="{BB962C8B-B14F-4D97-AF65-F5344CB8AC3E}">
        <p14:creationId xmlns:p14="http://schemas.microsoft.com/office/powerpoint/2010/main" val="142322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a:t>
            </a:r>
            <a:r>
              <a:rPr lang="en-US" baseline="0" dirty="0"/>
              <a:t> of our program is our </a:t>
            </a:r>
            <a:r>
              <a:rPr lang="en-US" baseline="0" dirty="0" err="1"/>
              <a:t>diversity.And</a:t>
            </a:r>
            <a:r>
              <a:rPr lang="en-US" baseline="0" dirty="0"/>
              <a:t> students learn as much from each other as from me, not just about language but about compassion. Students with a lot of </a:t>
            </a:r>
            <a:r>
              <a:rPr lang="en-US" baseline="0" dirty="0" err="1"/>
              <a:t>disadvantages,next</a:t>
            </a:r>
            <a:r>
              <a:rPr lang="en-US" baseline="0" dirty="0"/>
              <a:t> to students with a lot of </a:t>
            </a:r>
            <a:r>
              <a:rPr lang="en-US" baseline="0" dirty="0" err="1"/>
              <a:t>privledges</a:t>
            </a:r>
            <a:r>
              <a:rPr lang="en-US" baseline="0" dirty="0"/>
              <a:t>, and it’s an important education for those students with more advantages to learn what life is like for others. </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5</a:t>
            </a:fld>
            <a:endParaRPr lang="en-US"/>
          </a:p>
        </p:txBody>
      </p:sp>
    </p:spTree>
    <p:extLst>
      <p:ext uri="{BB962C8B-B14F-4D97-AF65-F5344CB8AC3E}">
        <p14:creationId xmlns:p14="http://schemas.microsoft.com/office/powerpoint/2010/main" val="201070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a:t>
            </a:r>
            <a:r>
              <a:rPr lang="en-US" baseline="0" dirty="0"/>
              <a:t> and how to stand up for these rights and what they can do if these rights are not being respected.</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6</a:t>
            </a:fld>
            <a:endParaRPr lang="en-US"/>
          </a:p>
        </p:txBody>
      </p:sp>
    </p:spTree>
    <p:extLst>
      <p:ext uri="{BB962C8B-B14F-4D97-AF65-F5344CB8AC3E}">
        <p14:creationId xmlns:p14="http://schemas.microsoft.com/office/powerpoint/2010/main" val="178497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a:t>
            </a:r>
            <a:r>
              <a:rPr lang="en-US" baseline="0" dirty="0"/>
              <a:t> at his voting record before.</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10</a:t>
            </a:fld>
            <a:endParaRPr lang="en-US"/>
          </a:p>
        </p:txBody>
      </p:sp>
    </p:spTree>
    <p:extLst>
      <p:ext uri="{BB962C8B-B14F-4D97-AF65-F5344CB8AC3E}">
        <p14:creationId xmlns:p14="http://schemas.microsoft.com/office/powerpoint/2010/main" val="204253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Louisiana- ruby bridges</a:t>
            </a:r>
          </a:p>
        </p:txBody>
      </p:sp>
      <p:sp>
        <p:nvSpPr>
          <p:cNvPr id="4" name="Slide Number Placeholder 3"/>
          <p:cNvSpPr>
            <a:spLocks noGrp="1"/>
          </p:cNvSpPr>
          <p:nvPr>
            <p:ph type="sldNum" sz="quarter" idx="10"/>
          </p:nvPr>
        </p:nvSpPr>
        <p:spPr/>
        <p:txBody>
          <a:bodyPr/>
          <a:lstStyle/>
          <a:p>
            <a:fld id="{EBE08983-01AF-5346-8A3E-E815462B8E25}" type="slidenum">
              <a:rPr lang="en-US" smtClean="0"/>
              <a:t>11</a:t>
            </a:fld>
            <a:endParaRPr lang="en-US"/>
          </a:p>
        </p:txBody>
      </p:sp>
    </p:spTree>
    <p:extLst>
      <p:ext uri="{BB962C8B-B14F-4D97-AF65-F5344CB8AC3E}">
        <p14:creationId xmlns:p14="http://schemas.microsoft.com/office/powerpoint/2010/main" val="196772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Extensive reading </a:t>
            </a:r>
            <a:r>
              <a:rPr lang="mr-IN" dirty="0"/>
              <a:t>–</a:t>
            </a:r>
            <a:r>
              <a:rPr lang="en-US" baseline="0" dirty="0"/>
              <a:t> took the whole class period</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12</a:t>
            </a:fld>
            <a:endParaRPr lang="en-US"/>
          </a:p>
        </p:txBody>
      </p:sp>
    </p:spTree>
    <p:extLst>
      <p:ext uri="{BB962C8B-B14F-4D97-AF65-F5344CB8AC3E}">
        <p14:creationId xmlns:p14="http://schemas.microsoft.com/office/powerpoint/2010/main" val="130286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a:t>
            </a:r>
            <a:r>
              <a:rPr lang="en-US" baseline="0" dirty="0"/>
              <a:t> Crusade: </a:t>
            </a:r>
            <a:r>
              <a:rPr lang="en-US" baseline="0" dirty="0" err="1"/>
              <a:t>birmingham</a:t>
            </a:r>
            <a:r>
              <a:rPr lang="en-US" baseline="0" dirty="0"/>
              <a:t>, Montgomery: bomb threat</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14</a:t>
            </a:fld>
            <a:endParaRPr lang="en-US"/>
          </a:p>
        </p:txBody>
      </p:sp>
    </p:spTree>
    <p:extLst>
      <p:ext uri="{BB962C8B-B14F-4D97-AF65-F5344CB8AC3E}">
        <p14:creationId xmlns:p14="http://schemas.microsoft.com/office/powerpoint/2010/main" val="179087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critical</a:t>
            </a:r>
            <a:r>
              <a:rPr lang="en-US" baseline="0" dirty="0"/>
              <a:t> thinking and about each other’s country</a:t>
            </a:r>
            <a:endParaRPr lang="en-US" dirty="0"/>
          </a:p>
        </p:txBody>
      </p:sp>
      <p:sp>
        <p:nvSpPr>
          <p:cNvPr id="4" name="Slide Number Placeholder 3"/>
          <p:cNvSpPr>
            <a:spLocks noGrp="1"/>
          </p:cNvSpPr>
          <p:nvPr>
            <p:ph type="sldNum" sz="quarter" idx="10"/>
          </p:nvPr>
        </p:nvSpPr>
        <p:spPr/>
        <p:txBody>
          <a:bodyPr/>
          <a:lstStyle/>
          <a:p>
            <a:fld id="{EBE08983-01AF-5346-8A3E-E815462B8E25}" type="slidenum">
              <a:rPr lang="en-US" smtClean="0"/>
              <a:t>19</a:t>
            </a:fld>
            <a:endParaRPr lang="en-US"/>
          </a:p>
        </p:txBody>
      </p:sp>
    </p:spTree>
    <p:extLst>
      <p:ext uri="{BB962C8B-B14F-4D97-AF65-F5344CB8AC3E}">
        <p14:creationId xmlns:p14="http://schemas.microsoft.com/office/powerpoint/2010/main" val="212441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44ABF54-C9CC-6F4A-82AE-CFE4B71C1E41}"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5A22-2533-A543-A442-3FC89CA197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ABF54-C9CC-6F4A-82AE-CFE4B71C1E41}"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ABF54-C9CC-6F4A-82AE-CFE4B71C1E41}"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4ABF54-C9CC-6F4A-82AE-CFE4B71C1E41}"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44ABF54-C9CC-6F4A-82AE-CFE4B71C1E41}"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5A22-2533-A543-A442-3FC89CA197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44ABF54-C9CC-6F4A-82AE-CFE4B71C1E41}" type="datetimeFigureOut">
              <a:rPr lang="en-US" smtClean="0"/>
              <a:t>8/28/18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44ABF54-C9CC-6F4A-82AE-CFE4B71C1E41}"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5A22-2533-A543-A442-3FC89CA1973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ABF54-C9CC-6F4A-82AE-CFE4B71C1E41}"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ABF54-C9CC-6F4A-82AE-CFE4B71C1E41}"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44ABF54-C9CC-6F4A-82AE-CFE4B71C1E41}" type="datetimeFigureOut">
              <a:rPr lang="en-US" smtClean="0"/>
              <a:t>8/28/18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44ABF54-C9CC-6F4A-82AE-CFE4B71C1E41}" type="datetimeFigureOut">
              <a:rPr lang="en-US" smtClean="0"/>
              <a:t>8/28/18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FD05A22-2533-A543-A442-3FC89CA197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44ABF54-C9CC-6F4A-82AE-CFE4B71C1E41}" type="datetimeFigureOut">
              <a:rPr lang="en-US" smtClean="0"/>
              <a:t>8/28/18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FD05A22-2533-A543-A442-3FC89CA19732}" type="slidenum">
              <a:rPr lang="en-US" smtClean="0"/>
              <a:t>‹#›</a:t>
            </a:fld>
            <a:endParaRPr lang="en-US"/>
          </a:p>
        </p:txBody>
      </p:sp>
    </p:spTree>
    <p:extLst>
      <p:ext uri="{BB962C8B-B14F-4D97-AF65-F5344CB8AC3E}">
        <p14:creationId xmlns:p14="http://schemas.microsoft.com/office/powerpoint/2010/main" val="1130832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Social Justice Themes in the ESL Classroom</a:t>
            </a:r>
          </a:p>
        </p:txBody>
      </p:sp>
    </p:spTree>
    <p:extLst>
      <p:ext uri="{BB962C8B-B14F-4D97-AF65-F5344CB8AC3E}">
        <p14:creationId xmlns:p14="http://schemas.microsoft.com/office/powerpoint/2010/main" val="151514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Student Advocacy Skills</a:t>
            </a:r>
          </a:p>
        </p:txBody>
      </p:sp>
      <p:sp>
        <p:nvSpPr>
          <p:cNvPr id="3" name="Content Placeholder 2"/>
          <p:cNvSpPr>
            <a:spLocks noGrp="1"/>
          </p:cNvSpPr>
          <p:nvPr>
            <p:ph idx="1"/>
          </p:nvPr>
        </p:nvSpPr>
        <p:spPr/>
        <p:txBody>
          <a:bodyPr/>
          <a:lstStyle/>
          <a:p>
            <a:r>
              <a:rPr lang="en-US" dirty="0"/>
              <a:t>Invite your Representative</a:t>
            </a:r>
          </a:p>
          <a:p>
            <a:pPr lvl="3"/>
            <a:r>
              <a:rPr lang="en-US" dirty="0"/>
              <a:t>State Delegate David Moon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864" y="2386084"/>
            <a:ext cx="2286000" cy="3175000"/>
          </a:xfrm>
          <a:prstGeom prst="rect">
            <a:avLst/>
          </a:prstGeom>
        </p:spPr>
      </p:pic>
    </p:spTree>
    <p:extLst>
      <p:ext uri="{BB962C8B-B14F-4D97-AF65-F5344CB8AC3E}">
        <p14:creationId xmlns:p14="http://schemas.microsoft.com/office/powerpoint/2010/main" val="62959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Historical Examples of Social Justice Movements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716" y="2505455"/>
            <a:ext cx="1565724" cy="20228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332" y="2505456"/>
            <a:ext cx="1423995" cy="21205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2219" y="2505455"/>
            <a:ext cx="2294466" cy="229446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6741" y="2508249"/>
            <a:ext cx="3499750" cy="2096855"/>
          </a:xfrm>
          <a:prstGeom prst="rect">
            <a:avLst/>
          </a:prstGeom>
        </p:spPr>
      </p:pic>
    </p:spTree>
    <p:extLst>
      <p:ext uri="{BB962C8B-B14F-4D97-AF65-F5344CB8AC3E}">
        <p14:creationId xmlns:p14="http://schemas.microsoft.com/office/powerpoint/2010/main" val="153164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Historical Examples Of Social Justice Movements</a:t>
            </a:r>
          </a:p>
        </p:txBody>
      </p:sp>
      <p:sp>
        <p:nvSpPr>
          <p:cNvPr id="3" name="Content Placeholder 2"/>
          <p:cNvSpPr>
            <a:spLocks noGrp="1"/>
          </p:cNvSpPr>
          <p:nvPr>
            <p:ph idx="1"/>
          </p:nvPr>
        </p:nvSpPr>
        <p:spPr>
          <a:xfrm>
            <a:off x="2231136" y="2638044"/>
            <a:ext cx="3116719" cy="3101983"/>
          </a:xfrm>
        </p:spPr>
        <p:txBody>
          <a:bodyPr/>
          <a:lstStyle/>
          <a:p>
            <a:r>
              <a:rPr lang="en-US" dirty="0"/>
              <a:t>Extensive Reading:</a:t>
            </a:r>
          </a:p>
          <a:p>
            <a:r>
              <a:rPr lang="en-US" dirty="0"/>
              <a:t>Reading a biography of  Dr. Martin Luther King as a class</a:t>
            </a:r>
          </a:p>
          <a:p>
            <a:endParaRPr lang="en-US" dirty="0"/>
          </a:p>
          <a:p>
            <a:endParaRPr lang="en-US" dirty="0"/>
          </a:p>
          <a:p>
            <a:endParaRPr lang="en-US" dirty="0"/>
          </a:p>
        </p:txBody>
      </p:sp>
      <p:sp>
        <p:nvSpPr>
          <p:cNvPr id="4" name="AutoShape 2" descr="1-Ej6-+rgL._SX325_BO1,204,203,200_.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1-Ej6-+rgL._SX325_BO1,204,203,200_.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1-Ej6-+rgL._SX325_BO1,204,203,200_.jp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55" y="2460630"/>
            <a:ext cx="1717545" cy="26209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278" y="2532305"/>
            <a:ext cx="1840586" cy="2549288"/>
          </a:xfrm>
          <a:prstGeom prst="rect">
            <a:avLst/>
          </a:prstGeom>
        </p:spPr>
      </p:pic>
    </p:spTree>
    <p:extLst>
      <p:ext uri="{BB962C8B-B14F-4D97-AF65-F5344CB8AC3E}">
        <p14:creationId xmlns:p14="http://schemas.microsoft.com/office/powerpoint/2010/main" val="20524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MLK Related Activities: Music</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1136" y="2534275"/>
            <a:ext cx="28829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364" y="2521575"/>
            <a:ext cx="2857500" cy="2844800"/>
          </a:xfrm>
          <a:prstGeom prst="rect">
            <a:avLst/>
          </a:prstGeom>
        </p:spPr>
      </p:pic>
    </p:spTree>
    <p:extLst>
      <p:ext uri="{BB962C8B-B14F-4D97-AF65-F5344CB8AC3E}">
        <p14:creationId xmlns:p14="http://schemas.microsoft.com/office/powerpoint/2010/main" val="43264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MLK Related Activities: Role Play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136" y="2671282"/>
            <a:ext cx="3810000" cy="2133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897" y="2751764"/>
            <a:ext cx="2865967" cy="2234100"/>
          </a:xfrm>
          <a:prstGeom prst="rect">
            <a:avLst/>
          </a:prstGeom>
        </p:spPr>
      </p:pic>
    </p:spTree>
    <p:extLst>
      <p:ext uri="{BB962C8B-B14F-4D97-AF65-F5344CB8AC3E}">
        <p14:creationId xmlns:p14="http://schemas.microsoft.com/office/powerpoint/2010/main" val="62936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MLK Related Activities: Debates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45012" y="2430607"/>
            <a:ext cx="3101975"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7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MLK Related Activities 				 		Movies/Documentaries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53479" y="2638425"/>
            <a:ext cx="2285042"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MLK Related Activities: Field Trips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1136" y="2422815"/>
            <a:ext cx="2324100" cy="349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64" y="2422815"/>
            <a:ext cx="3492500" cy="2324100"/>
          </a:xfrm>
          <a:prstGeom prst="rect">
            <a:avLst/>
          </a:prstGeom>
        </p:spPr>
      </p:pic>
    </p:spTree>
    <p:extLst>
      <p:ext uri="{BB962C8B-B14F-4D97-AF65-F5344CB8AC3E}">
        <p14:creationId xmlns:p14="http://schemas.microsoft.com/office/powerpoint/2010/main" val="117234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Project: Relevance of MLK Today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6" t="19375"/>
          <a:stretch/>
        </p:blipFill>
        <p:spPr>
          <a:xfrm>
            <a:off x="2799436" y="2485644"/>
            <a:ext cx="6593128" cy="3763068"/>
          </a:xfrm>
          <a:prstGeom prst="rect">
            <a:avLst/>
          </a:prstGeom>
        </p:spPr>
      </p:pic>
    </p:spTree>
    <p:extLst>
      <p:ext uri="{BB962C8B-B14F-4D97-AF65-F5344CB8AC3E}">
        <p14:creationId xmlns:p14="http://schemas.microsoft.com/office/powerpoint/2010/main" val="169869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PROJECT: Compare </a:t>
            </a:r>
            <a:r>
              <a:rPr lang="en-US" dirty="0" err="1"/>
              <a:t>mlk</a:t>
            </a:r>
            <a:r>
              <a:rPr lang="en-US" dirty="0"/>
              <a:t> to someone from your country</a:t>
            </a:r>
          </a:p>
        </p:txBody>
      </p:sp>
      <p:sp>
        <p:nvSpPr>
          <p:cNvPr id="4" name="AutoShape 2" descr="1-Ej6-+rgL._SX325_BO1,204,203,200_.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104" y="2401082"/>
            <a:ext cx="3568700" cy="2286000"/>
          </a:xfrm>
          <a:prstGeom prst="rect">
            <a:avLst/>
          </a:prstGeom>
        </p:spPr>
      </p:pic>
    </p:spTree>
    <p:extLst>
      <p:ext uri="{BB962C8B-B14F-4D97-AF65-F5344CB8AC3E}">
        <p14:creationId xmlns:p14="http://schemas.microsoft.com/office/powerpoint/2010/main" val="203447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March 3, 2018</a:t>
            </a:r>
          </a:p>
        </p:txBody>
      </p:sp>
      <p:sp>
        <p:nvSpPr>
          <p:cNvPr id="3" name="Content Placeholder 2"/>
          <p:cNvSpPr>
            <a:spLocks noGrp="1"/>
          </p:cNvSpPr>
          <p:nvPr>
            <p:ph idx="1"/>
          </p:nvPr>
        </p:nvSpPr>
        <p:spPr/>
        <p:txBody>
          <a:bodyPr/>
          <a:lstStyle/>
          <a:p>
            <a:r>
              <a:rPr lang="en-US" dirty="0"/>
              <a:t>Social Justice and ESL:  A Rationale</a:t>
            </a:r>
          </a:p>
          <a:p>
            <a:r>
              <a:rPr lang="en-US" dirty="0"/>
              <a:t>Classroom Peacebuilding</a:t>
            </a:r>
          </a:p>
          <a:p>
            <a:r>
              <a:rPr lang="en-US" dirty="0"/>
              <a:t>Educating Students about their Rights</a:t>
            </a:r>
          </a:p>
          <a:p>
            <a:r>
              <a:rPr lang="en-US" dirty="0"/>
              <a:t>Helping Students Advocate for Change</a:t>
            </a:r>
          </a:p>
          <a:p>
            <a:r>
              <a:rPr lang="en-US" dirty="0"/>
              <a:t>Using Historical Examples</a:t>
            </a:r>
          </a:p>
          <a:p>
            <a:r>
              <a:rPr lang="en-US" dirty="0"/>
              <a:t>Discussion</a:t>
            </a:r>
          </a:p>
        </p:txBody>
      </p:sp>
    </p:spTree>
    <p:extLst>
      <p:ext uri="{BB962C8B-B14F-4D97-AF65-F5344CB8AC3E}">
        <p14:creationId xmlns:p14="http://schemas.microsoft.com/office/powerpoint/2010/main" val="772876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066" y="364595"/>
            <a:ext cx="10515600" cy="1325563"/>
          </a:xfrm>
        </p:spPr>
        <p:txBody>
          <a:bodyPr/>
          <a:lstStyle/>
          <a:p>
            <a:r>
              <a:rPr lang="en-US" dirty="0"/>
              <a:t>Cumulative project: Share what you’ve learned</a:t>
            </a:r>
          </a:p>
        </p:txBody>
      </p:sp>
      <p:sp>
        <p:nvSpPr>
          <p:cNvPr id="3" name="Content Placeholder 2"/>
          <p:cNvSpPr>
            <a:spLocks noGrp="1"/>
          </p:cNvSpPr>
          <p:nvPr>
            <p:ph idx="1"/>
          </p:nvPr>
        </p:nvSpPr>
        <p:spPr/>
        <p:txBody>
          <a:bodyPr/>
          <a:lstStyle/>
          <a:p>
            <a:endParaRPr lang="en-US" dirty="0"/>
          </a:p>
          <a:p>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733" y="1989818"/>
            <a:ext cx="5503333" cy="4127500"/>
          </a:xfrm>
          <a:prstGeom prst="rect">
            <a:avLst/>
          </a:prstGeom>
        </p:spPr>
      </p:pic>
    </p:spTree>
    <p:extLst>
      <p:ext uri="{BB962C8B-B14F-4D97-AF65-F5344CB8AC3E}">
        <p14:creationId xmlns:p14="http://schemas.microsoft.com/office/powerpoint/2010/main" val="107717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a:t>
            </a:r>
          </a:p>
        </p:txBody>
      </p:sp>
      <p:sp>
        <p:nvSpPr>
          <p:cNvPr id="3" name="Content Placeholder 2"/>
          <p:cNvSpPr>
            <a:spLocks noGrp="1"/>
          </p:cNvSpPr>
          <p:nvPr>
            <p:ph idx="1"/>
          </p:nvPr>
        </p:nvSpPr>
        <p:spPr/>
        <p:txBody>
          <a:bodyPr/>
          <a:lstStyle/>
          <a:p>
            <a:r>
              <a:rPr lang="en-US" dirty="0"/>
              <a:t>How have you incorporated social justice themes in your teaching?</a:t>
            </a:r>
          </a:p>
          <a:p>
            <a:r>
              <a:rPr lang="en-US" dirty="0"/>
              <a:t>What ideas do you have to incorporate social justice themes?</a:t>
            </a:r>
          </a:p>
        </p:txBody>
      </p:sp>
    </p:spTree>
    <p:extLst>
      <p:ext uri="{BB962C8B-B14F-4D97-AF65-F5344CB8AC3E}">
        <p14:creationId xmlns:p14="http://schemas.microsoft.com/office/powerpoint/2010/main" val="177383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Social Justice Themes:  A Rationale</a:t>
            </a:r>
          </a:p>
        </p:txBody>
      </p:sp>
      <p:sp>
        <p:nvSpPr>
          <p:cNvPr id="3" name="Content Placeholder 2"/>
          <p:cNvSpPr>
            <a:spLocks noGrp="1"/>
          </p:cNvSpPr>
          <p:nvPr>
            <p:ph idx="1"/>
          </p:nvPr>
        </p:nvSpPr>
        <p:spPr>
          <a:xfrm>
            <a:off x="1954045" y="2638044"/>
            <a:ext cx="5610537" cy="3101983"/>
          </a:xfrm>
        </p:spPr>
        <p:txBody>
          <a:bodyPr>
            <a:normAutofit/>
          </a:bodyPr>
          <a:lstStyle/>
          <a:p>
            <a:r>
              <a:rPr lang="en-US" dirty="0"/>
              <a:t>“Every language curriculum requires content... The teaching of whole learners must be rooted in their reality</a:t>
            </a:r>
            <a:r>
              <a:rPr lang="mr-IN" dirty="0"/>
              <a:t>…</a:t>
            </a:r>
            <a:r>
              <a:rPr lang="en-US" dirty="0"/>
              <a:t> The kind of education that brackets off these sometimes troubling parts of learners’ lives may be the one that reproduces structures of inequality and oppresses people, disempowering them because it denies them the tools for addressing and possibly changing their reality.”</a:t>
            </a:r>
          </a:p>
          <a:p>
            <a:pPr lvl="5"/>
            <a:r>
              <a:rPr lang="en-US" dirty="0"/>
              <a:t>Language Teaching as a Peacebuilding Endeavor, Medley, 2016</a:t>
            </a:r>
          </a:p>
        </p:txBody>
      </p:sp>
      <p:pic>
        <p:nvPicPr>
          <p:cNvPr id="4" name="Content Placeholder 3"/>
          <p:cNvPicPr>
            <a:picLocks noChangeAspect="1"/>
          </p:cNvPicPr>
          <p:nvPr/>
        </p:nvPicPr>
        <p:blipFill>
          <a:blip r:embed="rId3"/>
          <a:stretch>
            <a:fillRect/>
          </a:stretch>
        </p:blipFill>
        <p:spPr>
          <a:xfrm>
            <a:off x="7750982" y="2466109"/>
            <a:ext cx="2209882" cy="3141681"/>
          </a:xfrm>
          <a:prstGeom prst="rect">
            <a:avLst/>
          </a:prstGeom>
        </p:spPr>
      </p:pic>
    </p:spTree>
    <p:extLst>
      <p:ext uri="{BB962C8B-B14F-4D97-AF65-F5344CB8AC3E}">
        <p14:creationId xmlns:p14="http://schemas.microsoft.com/office/powerpoint/2010/main" val="74312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Peacebuilding</a:t>
            </a:r>
          </a:p>
        </p:txBody>
      </p:sp>
      <p:sp>
        <p:nvSpPr>
          <p:cNvPr id="3" name="Content Placeholder 2"/>
          <p:cNvSpPr>
            <a:spLocks noGrp="1"/>
          </p:cNvSpPr>
          <p:nvPr>
            <p:ph idx="1"/>
          </p:nvPr>
        </p:nvSpPr>
        <p:spPr/>
        <p:txBody>
          <a:bodyPr/>
          <a:lstStyle/>
          <a:p>
            <a:r>
              <a:rPr lang="en-US" dirty="0"/>
              <a:t>Emphasize perspectives</a:t>
            </a:r>
          </a:p>
          <a:p>
            <a:r>
              <a:rPr lang="en-US" dirty="0"/>
              <a:t>Teach Dialogue Skills</a:t>
            </a:r>
          </a:p>
          <a:p>
            <a:r>
              <a:rPr lang="en-US" dirty="0"/>
              <a:t>Engage students in interactive lessons using creativity</a:t>
            </a:r>
          </a:p>
          <a:p>
            <a:r>
              <a:rPr lang="en-US" dirty="0"/>
              <a:t>Share real stories</a:t>
            </a:r>
          </a:p>
          <a:p>
            <a:r>
              <a:rPr lang="en-US" dirty="0"/>
              <a:t>Leave students feeling empowered</a:t>
            </a:r>
          </a:p>
          <a:p>
            <a:endParaRPr lang="en-US" dirty="0"/>
          </a:p>
          <a:p>
            <a:pPr lvl="3"/>
            <a:r>
              <a:rPr lang="en-US" dirty="0"/>
              <a:t>- Peacebuilding in the English Language Classroom, (</a:t>
            </a:r>
            <a:r>
              <a:rPr lang="en-US" dirty="0" err="1"/>
              <a:t>Jakar</a:t>
            </a:r>
            <a:r>
              <a:rPr lang="en-US" dirty="0"/>
              <a:t> and </a:t>
            </a:r>
            <a:r>
              <a:rPr lang="en-US" dirty="0" err="1"/>
              <a:t>Milofsky</a:t>
            </a:r>
            <a:r>
              <a:rPr lang="en-US" dirty="0"/>
              <a:t>, 2016)</a:t>
            </a:r>
          </a:p>
        </p:txBody>
      </p:sp>
      <p:sp>
        <p:nvSpPr>
          <p:cNvPr id="4" name="TextBox 3"/>
          <p:cNvSpPr txBox="1"/>
          <p:nvPr/>
        </p:nvSpPr>
        <p:spPr>
          <a:xfrm>
            <a:off x="8602133" y="1998133"/>
            <a:ext cx="247184" cy="923330"/>
          </a:xfrm>
          <a:prstGeom prst="rect">
            <a:avLst/>
          </a:prstGeom>
          <a:noFill/>
        </p:spPr>
        <p:txBody>
          <a:bodyPr wrap="none" rtlCol="0">
            <a:spAutoFit/>
          </a:bodyPr>
          <a:lstStyle/>
          <a:p>
            <a:r>
              <a:rPr lang="en-US" dirty="0"/>
              <a:t>:</a:t>
            </a:r>
          </a:p>
          <a:p>
            <a:endParaRPr lang="en-US" dirty="0"/>
          </a:p>
          <a:p>
            <a:endParaRPr lang="en-US" dirty="0"/>
          </a:p>
        </p:txBody>
      </p:sp>
    </p:spTree>
    <p:extLst>
      <p:ext uri="{BB962C8B-B14F-4D97-AF65-F5344CB8AC3E}">
        <p14:creationId xmlns:p14="http://schemas.microsoft.com/office/powerpoint/2010/main" val="22484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peacebuilding</a:t>
            </a:r>
          </a:p>
        </p:txBody>
      </p:sp>
      <p:sp>
        <p:nvSpPr>
          <p:cNvPr id="3" name="Content Placeholder 2"/>
          <p:cNvSpPr>
            <a:spLocks noGrp="1"/>
          </p:cNvSpPr>
          <p:nvPr>
            <p:ph idx="1"/>
          </p:nvPr>
        </p:nvSpPr>
        <p:spPr/>
        <p:txBody>
          <a:bodyPr/>
          <a:lstStyle/>
          <a:p>
            <a:r>
              <a:rPr lang="en-US" dirty="0"/>
              <a:t>“Language teachers are responsible for creating an atmosphere of respect, creating a classroom that becomes a model of the world as a context for tolerance and the appreciation of diversity.”</a:t>
            </a:r>
          </a:p>
          <a:p>
            <a:pPr lvl="2"/>
            <a:r>
              <a:rPr lang="en-US" dirty="0"/>
              <a:t>(Brown, 2009)</a:t>
            </a:r>
          </a:p>
        </p:txBody>
      </p:sp>
    </p:spTree>
    <p:extLst>
      <p:ext uri="{BB962C8B-B14F-4D97-AF65-F5344CB8AC3E}">
        <p14:creationId xmlns:p14="http://schemas.microsoft.com/office/powerpoint/2010/main" val="77361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Students about their Rights</a:t>
            </a:r>
          </a:p>
        </p:txBody>
      </p:sp>
      <p:pic>
        <p:nvPicPr>
          <p:cNvPr id="4" name="Content Placeholder 3"/>
          <p:cNvPicPr>
            <a:picLocks noGrp="1" noChangeAspect="1"/>
          </p:cNvPicPr>
          <p:nvPr>
            <p:ph idx="1"/>
          </p:nvPr>
        </p:nvPicPr>
        <p:blipFill>
          <a:blip r:embed="rId3"/>
          <a:stretch>
            <a:fillRect/>
          </a:stretch>
        </p:blipFill>
        <p:spPr>
          <a:xfrm>
            <a:off x="4796198" y="2360128"/>
            <a:ext cx="5164666" cy="3732227"/>
          </a:xfrm>
          <a:prstGeom prst="rect">
            <a:avLst/>
          </a:prstGeom>
        </p:spPr>
      </p:pic>
      <p:pic>
        <p:nvPicPr>
          <p:cNvPr id="6" name="Picture 5"/>
          <p:cNvPicPr>
            <a:picLocks noChangeAspect="1"/>
          </p:cNvPicPr>
          <p:nvPr/>
        </p:nvPicPr>
        <p:blipFill>
          <a:blip r:embed="rId4"/>
          <a:stretch>
            <a:fillRect/>
          </a:stretch>
        </p:blipFill>
        <p:spPr>
          <a:xfrm>
            <a:off x="2148563" y="2360128"/>
            <a:ext cx="2495550" cy="989020"/>
          </a:xfrm>
          <a:prstGeom prst="rect">
            <a:avLst/>
          </a:prstGeom>
        </p:spPr>
      </p:pic>
    </p:spTree>
    <p:extLst>
      <p:ext uri="{BB962C8B-B14F-4D97-AF65-F5344CB8AC3E}">
        <p14:creationId xmlns:p14="http://schemas.microsoft.com/office/powerpoint/2010/main" val="176556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Students About their Rights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359051"/>
              </p:ext>
            </p:extLst>
          </p:nvPr>
        </p:nvGraphicFramePr>
        <p:xfrm>
          <a:off x="2231136" y="2357843"/>
          <a:ext cx="7729728" cy="4206240"/>
        </p:xfrm>
        <a:graphic>
          <a:graphicData uri="http://schemas.openxmlformats.org/drawingml/2006/table">
            <a:tbl>
              <a:tblPr firstRow="1" firstCol="1" bandRow="1">
                <a:tableStyleId>{5C22544A-7EE6-4342-B048-85BDC9FD1C3A}</a:tableStyleId>
              </a:tblPr>
              <a:tblGrid>
                <a:gridCol w="4235335">
                  <a:extLst>
                    <a:ext uri="{9D8B030D-6E8A-4147-A177-3AD203B41FA5}">
                      <a16:colId xmlns:a16="http://schemas.microsoft.com/office/drawing/2014/main" val="20000"/>
                    </a:ext>
                  </a:extLst>
                </a:gridCol>
                <a:gridCol w="1615321">
                  <a:extLst>
                    <a:ext uri="{9D8B030D-6E8A-4147-A177-3AD203B41FA5}">
                      <a16:colId xmlns:a16="http://schemas.microsoft.com/office/drawing/2014/main" val="20001"/>
                    </a:ext>
                  </a:extLst>
                </a:gridCol>
                <a:gridCol w="1494496">
                  <a:extLst>
                    <a:ext uri="{9D8B030D-6E8A-4147-A177-3AD203B41FA5}">
                      <a16:colId xmlns:a16="http://schemas.microsoft.com/office/drawing/2014/main" val="20002"/>
                    </a:ext>
                  </a:extLst>
                </a:gridCol>
                <a:gridCol w="384576">
                  <a:extLst>
                    <a:ext uri="{9D8B030D-6E8A-4147-A177-3AD203B41FA5}">
                      <a16:colId xmlns:a16="http://schemas.microsoft.com/office/drawing/2014/main" val="20003"/>
                    </a:ext>
                  </a:extLst>
                </a:gridCol>
              </a:tblGrid>
              <a:tr h="300927">
                <a:tc>
                  <a:txBody>
                    <a:bodyPr/>
                    <a:lstStyle/>
                    <a:p>
                      <a:pPr marL="0" marR="0">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Before Reading</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After Reading</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Page</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0"/>
                  </a:ext>
                </a:extLst>
              </a:tr>
              <a:tr h="300927">
                <a:tc>
                  <a:txBody>
                    <a:bodyPr/>
                    <a:lstStyle/>
                    <a:p>
                      <a:pPr marL="342900" marR="0" lvl="0" indent="-342900">
                        <a:spcBef>
                          <a:spcPts val="0"/>
                        </a:spcBef>
                        <a:spcAft>
                          <a:spcPts val="0"/>
                        </a:spcAft>
                        <a:buFont typeface="+mj-lt"/>
                        <a:buAutoNum type="arabicPeriod"/>
                      </a:pPr>
                      <a:r>
                        <a:rPr lang="en-US" sz="1200" dirty="0">
                          <a:effectLst/>
                        </a:rPr>
                        <a:t>You should answer all the questions that the police ask you.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1"/>
                  </a:ext>
                </a:extLst>
              </a:tr>
              <a:tr h="300927">
                <a:tc>
                  <a:txBody>
                    <a:bodyPr/>
                    <a:lstStyle/>
                    <a:p>
                      <a:pPr marL="342900" marR="0" lvl="0" indent="-342900">
                        <a:spcBef>
                          <a:spcPts val="0"/>
                        </a:spcBef>
                        <a:spcAft>
                          <a:spcPts val="0"/>
                        </a:spcAft>
                        <a:buFont typeface="+mj-lt"/>
                        <a:buAutoNum type="arabicPeriod"/>
                      </a:pPr>
                      <a:r>
                        <a:rPr lang="en-US" sz="1200" dirty="0">
                          <a:effectLst/>
                        </a:rPr>
                        <a:t>If the police say you are not being detained, you may leave.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2"/>
                  </a:ext>
                </a:extLst>
              </a:tr>
              <a:tr h="451391">
                <a:tc>
                  <a:txBody>
                    <a:bodyPr/>
                    <a:lstStyle/>
                    <a:p>
                      <a:pPr marL="342900" marR="0" lvl="0" indent="-342900">
                        <a:spcBef>
                          <a:spcPts val="0"/>
                        </a:spcBef>
                        <a:spcAft>
                          <a:spcPts val="0"/>
                        </a:spcAft>
                        <a:buFont typeface="+mj-lt"/>
                        <a:buAutoNum type="arabicPeriod"/>
                      </a:pPr>
                      <a:r>
                        <a:rPr lang="en-US" sz="1200">
                          <a:effectLst/>
                        </a:rPr>
                        <a:t>If you open the door and invite the police in, the police are allowed to enter your home without a warrant.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3"/>
                  </a:ext>
                </a:extLst>
              </a:tr>
              <a:tr h="300927">
                <a:tc>
                  <a:txBody>
                    <a:bodyPr/>
                    <a:lstStyle/>
                    <a:p>
                      <a:pPr marL="342900" marR="0" lvl="0" indent="-342900">
                        <a:spcBef>
                          <a:spcPts val="0"/>
                        </a:spcBef>
                        <a:spcAft>
                          <a:spcPts val="0"/>
                        </a:spcAft>
                        <a:buFont typeface="+mj-lt"/>
                        <a:buAutoNum type="arabicPeriod"/>
                      </a:pPr>
                      <a:r>
                        <a:rPr lang="en-US" sz="1200" dirty="0">
                          <a:effectLst/>
                        </a:rPr>
                        <a:t>If the police are searching a public place, they do not need a warrant.</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4"/>
                  </a:ext>
                </a:extLst>
              </a:tr>
              <a:tr h="300927">
                <a:tc>
                  <a:txBody>
                    <a:bodyPr/>
                    <a:lstStyle/>
                    <a:p>
                      <a:pPr marL="342900" marR="0" lvl="0" indent="-342900">
                        <a:spcBef>
                          <a:spcPts val="0"/>
                        </a:spcBef>
                        <a:spcAft>
                          <a:spcPts val="0"/>
                        </a:spcAft>
                        <a:buFont typeface="+mj-lt"/>
                        <a:buAutoNum type="arabicPeriod"/>
                      </a:pPr>
                      <a:r>
                        <a:rPr lang="en-US" sz="1200" dirty="0">
                          <a:effectLst/>
                        </a:rPr>
                        <a:t>If the police tell you to sign a document, you should do so.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5"/>
                  </a:ext>
                </a:extLst>
              </a:tr>
              <a:tr h="300927">
                <a:tc>
                  <a:txBody>
                    <a:bodyPr/>
                    <a:lstStyle/>
                    <a:p>
                      <a:pPr marL="342900" marR="0" lvl="0" indent="-342900">
                        <a:spcBef>
                          <a:spcPts val="0"/>
                        </a:spcBef>
                        <a:spcAft>
                          <a:spcPts val="0"/>
                        </a:spcAft>
                        <a:buFont typeface="+mj-lt"/>
                        <a:buAutoNum type="arabicPeriod"/>
                      </a:pPr>
                      <a:r>
                        <a:rPr lang="en-US" sz="1200">
                          <a:effectLst/>
                        </a:rPr>
                        <a:t>You can contact the consulate from your native country to help you if you are arrested.</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6"/>
                  </a:ext>
                </a:extLst>
              </a:tr>
              <a:tr h="300927">
                <a:tc>
                  <a:txBody>
                    <a:bodyPr/>
                    <a:lstStyle/>
                    <a:p>
                      <a:pPr marL="342900" marR="0" lvl="0" indent="-342900">
                        <a:spcBef>
                          <a:spcPts val="0"/>
                        </a:spcBef>
                        <a:spcAft>
                          <a:spcPts val="0"/>
                        </a:spcAft>
                        <a:buFont typeface="+mj-lt"/>
                        <a:buAutoNum type="arabicPeriod"/>
                      </a:pPr>
                      <a:r>
                        <a:rPr lang="en-US" sz="1200">
                          <a:effectLst/>
                        </a:rPr>
                        <a:t>You can only see a contract from your attorney after you pay him or her.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7"/>
                  </a:ext>
                </a:extLst>
              </a:tr>
              <a:tr h="300927">
                <a:tc>
                  <a:txBody>
                    <a:bodyPr/>
                    <a:lstStyle/>
                    <a:p>
                      <a:pPr marL="342900" marR="0" lvl="0" indent="-342900">
                        <a:spcBef>
                          <a:spcPts val="0"/>
                        </a:spcBef>
                        <a:spcAft>
                          <a:spcPts val="0"/>
                        </a:spcAft>
                        <a:buFont typeface="+mj-lt"/>
                        <a:buAutoNum type="arabicPeriod"/>
                      </a:pPr>
                      <a:r>
                        <a:rPr lang="en-US" sz="1200">
                          <a:effectLst/>
                        </a:rPr>
                        <a:t>A power of attorney agreement is an agreement that helps you get a lawyer.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8"/>
                  </a:ext>
                </a:extLst>
              </a:tr>
              <a:tr h="300927">
                <a:tc>
                  <a:txBody>
                    <a:bodyPr/>
                    <a:lstStyle/>
                    <a:p>
                      <a:pPr marL="342900" marR="0" lvl="0" indent="-342900">
                        <a:spcBef>
                          <a:spcPts val="0"/>
                        </a:spcBef>
                        <a:spcAft>
                          <a:spcPts val="0"/>
                        </a:spcAft>
                        <a:buFont typeface="+mj-lt"/>
                        <a:buAutoNum type="arabicPeriod"/>
                      </a:pPr>
                      <a:r>
                        <a:rPr lang="en-US" sz="1200">
                          <a:effectLst/>
                        </a:rPr>
                        <a:t>If you are detained by immigration, your family members can contact you.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09"/>
                  </a:ext>
                </a:extLst>
              </a:tr>
              <a:tr h="300927">
                <a:tc>
                  <a:txBody>
                    <a:bodyPr/>
                    <a:lstStyle/>
                    <a:p>
                      <a:pPr marL="342900" marR="0" lvl="0" indent="-342900">
                        <a:spcBef>
                          <a:spcPts val="0"/>
                        </a:spcBef>
                        <a:spcAft>
                          <a:spcPts val="0"/>
                        </a:spcAft>
                        <a:buFont typeface="+mj-lt"/>
                        <a:buAutoNum type="arabicPeriod"/>
                      </a:pPr>
                      <a:r>
                        <a:rPr lang="en-US" sz="1200">
                          <a:effectLst/>
                        </a:rPr>
                        <a:t> You can choose to give the police a card explaining your decision to remain silent.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67990" marR="67990" marT="0" marB="0"/>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877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Students  Advocacy Skills</a:t>
            </a:r>
          </a:p>
        </p:txBody>
      </p:sp>
      <p:sp>
        <p:nvSpPr>
          <p:cNvPr id="3" name="Content Placeholder 2"/>
          <p:cNvSpPr>
            <a:spLocks noGrp="1"/>
          </p:cNvSpPr>
          <p:nvPr>
            <p:ph idx="1"/>
          </p:nvPr>
        </p:nvSpPr>
        <p:spPr/>
        <p:txBody>
          <a:bodyPr>
            <a:normAutofit/>
          </a:bodyPr>
          <a:lstStyle/>
          <a:p>
            <a:r>
              <a:rPr lang="en-US" dirty="0"/>
              <a:t>Letter Writing: </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2082801" y="2153412"/>
            <a:ext cx="8026398" cy="4513967"/>
          </a:xfrm>
          <a:prstGeom prst="rect">
            <a:avLst/>
          </a:prstGeom>
        </p:spPr>
      </p:pic>
    </p:spTree>
    <p:extLst>
      <p:ext uri="{BB962C8B-B14F-4D97-AF65-F5344CB8AC3E}">
        <p14:creationId xmlns:p14="http://schemas.microsoft.com/office/powerpoint/2010/main" val="36669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Student Advocacy Skills</a:t>
            </a:r>
          </a:p>
        </p:txBody>
      </p:sp>
      <p:sp>
        <p:nvSpPr>
          <p:cNvPr id="3" name="Content Placeholder 2"/>
          <p:cNvSpPr>
            <a:spLocks noGrp="1"/>
          </p:cNvSpPr>
          <p:nvPr>
            <p:ph idx="1"/>
          </p:nvPr>
        </p:nvSpPr>
        <p:spPr/>
        <p:txBody>
          <a:bodyPr/>
          <a:lstStyle/>
          <a:p>
            <a:r>
              <a:rPr lang="en-US" dirty="0"/>
              <a:t>Call your representative:</a:t>
            </a:r>
          </a:p>
          <a:p>
            <a:endParaRPr lang="en-US" dirty="0"/>
          </a:p>
          <a:p>
            <a:r>
              <a:rPr lang="is-IS" b="1" dirty="0"/>
              <a:t>(202) 224-3121</a:t>
            </a:r>
          </a:p>
          <a:p>
            <a:endParaRPr lang="is-IS" b="1" dirty="0"/>
          </a:p>
          <a:p>
            <a:endParaRPr lang="is-IS" dirty="0"/>
          </a:p>
          <a:p>
            <a:endParaRPr lang="en-US" dirty="0"/>
          </a:p>
        </p:txBody>
      </p:sp>
      <p:sp>
        <p:nvSpPr>
          <p:cNvPr id="4" name="AutoShape 2" descr="mgres.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mgres.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34166"/>
            <a:ext cx="3949700" cy="2057400"/>
          </a:xfrm>
          <a:prstGeom prst="rect">
            <a:avLst/>
          </a:prstGeom>
        </p:spPr>
      </p:pic>
    </p:spTree>
    <p:extLst>
      <p:ext uri="{BB962C8B-B14F-4D97-AF65-F5344CB8AC3E}">
        <p14:creationId xmlns:p14="http://schemas.microsoft.com/office/powerpoint/2010/main" val="177450242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5571</TotalTime>
  <Words>723</Words>
  <Application>Microsoft Macintosh PowerPoint</Application>
  <PresentationFormat>Widescreen</PresentationFormat>
  <Paragraphs>119</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Mangal</vt:lpstr>
      <vt:lpstr>Times New Roman</vt:lpstr>
      <vt:lpstr>Parcel</vt:lpstr>
      <vt:lpstr>Using Social Justice Themes in the ESL Classroom</vt:lpstr>
      <vt:lpstr>Agenda: March 3, 2018</vt:lpstr>
      <vt:lpstr>Using Social Justice Themes:  A Rationale</vt:lpstr>
      <vt:lpstr>Classroom Peacebuilding</vt:lpstr>
      <vt:lpstr>classroom peacebuilding</vt:lpstr>
      <vt:lpstr>Teaching Students about their Rights</vt:lpstr>
      <vt:lpstr>Teaching Students About their Rights</vt:lpstr>
      <vt:lpstr>Teaching Students  Advocacy Skills</vt:lpstr>
      <vt:lpstr>Teaching Student Advocacy Skills</vt:lpstr>
      <vt:lpstr>Teaching Student Advocacy Skills</vt:lpstr>
      <vt:lpstr>Using Historical Examples of Social Justice Movements</vt:lpstr>
      <vt:lpstr>Using Historical Examples Of Social Justice Movements</vt:lpstr>
      <vt:lpstr>MLK Related Activities: Music</vt:lpstr>
      <vt:lpstr>MLK Related Activities: Role Play</vt:lpstr>
      <vt:lpstr>MLK Related Activities: Debates</vt:lpstr>
      <vt:lpstr>   MLK Related Activities        Movies/Documentaries</vt:lpstr>
      <vt:lpstr>MLK Related Activities: Field Trips</vt:lpstr>
      <vt:lpstr>Cumulative Project: Relevance of MLK Today</vt:lpstr>
      <vt:lpstr>CUMULATIVE PROJECT: Compare mlk to someone from your country</vt:lpstr>
      <vt:lpstr>Cumulative project: Share what you’ve learned</vt:lpstr>
      <vt:lpstr>discuss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Social Justice Themes in the ESL Classroom</dc:title>
  <dc:creator>Eve McCarey</dc:creator>
  <cp:lastModifiedBy>Angela</cp:lastModifiedBy>
  <cp:revision>28</cp:revision>
  <dcterms:created xsi:type="dcterms:W3CDTF">2018-02-27T18:36:47Z</dcterms:created>
  <dcterms:modified xsi:type="dcterms:W3CDTF">2018-08-29T02:41:39Z</dcterms:modified>
</cp:coreProperties>
</file>